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1" r:id="rId4"/>
    <p:sldId id="262" r:id="rId5"/>
    <p:sldId id="259" r:id="rId6"/>
    <p:sldId id="273" r:id="rId7"/>
    <p:sldId id="274" r:id="rId8"/>
    <p:sldId id="275" r:id="rId9"/>
    <p:sldId id="270" r:id="rId10"/>
    <p:sldId id="271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ona Critch" initials="SC" lastIdx="1" clrIdx="0">
    <p:extLst>
      <p:ext uri="{19B8F6BF-5375-455C-9EA6-DF929625EA0E}">
        <p15:presenceInfo xmlns:p15="http://schemas.microsoft.com/office/powerpoint/2012/main" userId="94e9d86c3ad8a8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7" autoAdjust="0"/>
    <p:restoredTop sz="94660"/>
  </p:normalViewPr>
  <p:slideViewPr>
    <p:cSldViewPr snapToGrid="0">
      <p:cViewPr varScale="1">
        <p:scale>
          <a:sx n="60" d="100"/>
          <a:sy n="60" d="100"/>
        </p:scale>
        <p:origin x="9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0CAFD-37CE-43AE-9C5D-F17905BB5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0BD05-249D-45C6-A474-0DBD40523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8E9B2-13EA-43AF-B3BE-EDF1A1CA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CE584-04E6-4B34-B0B7-228A6C861661}" type="datetimeFigureOut">
              <a:rPr lang="en-AU" smtClean="0"/>
              <a:t>9/10/2020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6DF95-0162-4FDE-A3CF-57D384596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C92BB-A9EB-4CF0-84A6-3A589C20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9E1A-F70E-4921-B8B1-E8785031F1B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3264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F6C9F-D9D4-48AE-9B1F-4C8C0E8B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EDA206-EF2E-493D-B8D1-8C1BCCEAC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D51DF-2FC6-427D-9D20-F2E86FDE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CE584-04E6-4B34-B0B7-228A6C861661}" type="datetimeFigureOut">
              <a:rPr lang="en-AU" smtClean="0"/>
              <a:t>9/10/2020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96874-F3F9-429E-80D2-33BABC77D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DA3AE-D3BE-423B-B7C0-532843C25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9E1A-F70E-4921-B8B1-E8785031F1B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728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6430D-6228-468F-B4F1-F8DD13B90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F3848-E9C0-4A05-BC64-5E69FEE6A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2F78D-6A71-49FC-96AC-DCFC94F53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CE584-04E6-4B34-B0B7-228A6C861661}" type="datetimeFigureOut">
              <a:rPr lang="en-AU" smtClean="0"/>
              <a:t>9/10/2020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498D1-5E45-4541-A5AD-895DC0925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A2CC4-E87D-4994-942F-F543F5CA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9E1A-F70E-4921-B8B1-E8785031F1B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1619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29D76-146E-4753-B114-68204B76C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DE82-B872-40C5-96E3-D7D57F347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C09A2-D95E-445D-831F-BBA27A055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CE584-04E6-4B34-B0B7-228A6C861661}" type="datetimeFigureOut">
              <a:rPr lang="en-AU" smtClean="0"/>
              <a:t>9/10/2020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DE94C-A8E4-4164-A8D8-0FDFC7C0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C2ACD-3EBC-4270-8BBD-3C09CF1F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9E1A-F70E-4921-B8B1-E8785031F1B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081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8F0D-CC37-4F39-AA6B-ABF62A79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FC917-4B2F-4A2F-B9AF-A216FF252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DFE77-A6C9-4979-848B-B0A8AEB00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CE584-04E6-4B34-B0B7-228A6C861661}" type="datetimeFigureOut">
              <a:rPr lang="en-AU" smtClean="0"/>
              <a:t>9/10/2020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151E6-95E7-491B-A1F3-50E46470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DA353-8F22-4B65-83DE-F0E11B45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9E1A-F70E-4921-B8B1-E8785031F1B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153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C9BC3-59D2-4FD8-86D9-A435FB3B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12A46-36C1-41BF-9DD4-EE024F4A6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56438-A277-437C-A974-1D0F280AA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188DD-72A3-476D-86B6-FF5AEF558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CE584-04E6-4B34-B0B7-228A6C861661}" type="datetimeFigureOut">
              <a:rPr lang="en-AU" smtClean="0"/>
              <a:t>9/10/2020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3D7A-B26D-495F-B53A-F5EFC8A64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18AB2-3BD3-43F4-8034-471ECBA4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9E1A-F70E-4921-B8B1-E8785031F1B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4943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74FE-C3DE-4573-9ECE-F1278484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A6A40-FC40-42C3-A5A3-A4A4A328B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85C103-B597-4F39-B825-6B24009CD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D50BD-C351-4EED-9B0B-BFAEB1552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ADC0F8-EAD1-4205-95D3-05E04CCB9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BB1B3B-2565-48DB-B641-133D7CEF6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CE584-04E6-4B34-B0B7-228A6C861661}" type="datetimeFigureOut">
              <a:rPr lang="en-AU" smtClean="0"/>
              <a:t>9/10/2020</a:t>
            </a:fld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D68885-9446-43C4-ACFE-2A55433A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38562-0DC9-4368-89FD-4FBE6642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9E1A-F70E-4921-B8B1-E8785031F1B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048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BBDC-12EC-4D04-8B42-63685C8B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29F8A5-A0FA-4B0B-B4E6-7B4C7EE61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CE584-04E6-4B34-B0B7-228A6C861661}" type="datetimeFigureOut">
              <a:rPr lang="en-AU" smtClean="0"/>
              <a:t>9/10/2020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9947C-7F32-428D-BF8B-E9BCED9F9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388D7-CA8C-46CE-AC12-92BA8544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9E1A-F70E-4921-B8B1-E8785031F1B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047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C9EE8C-44D4-41AE-884C-8A380727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CE584-04E6-4B34-B0B7-228A6C861661}" type="datetimeFigureOut">
              <a:rPr lang="en-AU" smtClean="0"/>
              <a:t>9/10/2020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D5E8F-A581-48F9-B92C-9B511A4D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5F390-794B-4B46-905B-602524505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9E1A-F70E-4921-B8B1-E8785031F1B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8714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C8BB-F056-4E32-BF59-EAEBA0D35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98A3E-7E58-4E8C-8D1E-ABE014313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7087A-78C0-4DD0-97B3-9B434726C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ADF3D-359C-479F-9E8B-C4484AE13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CE584-04E6-4B34-B0B7-228A6C861661}" type="datetimeFigureOut">
              <a:rPr lang="en-AU" smtClean="0"/>
              <a:t>9/10/2020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CABC9-5736-43CA-AD18-296F21F8B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4A035-B1EE-4E93-BDBE-D76261359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9E1A-F70E-4921-B8B1-E8785031F1B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77232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05715-DD9E-47B6-85D1-8E5E84EE5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A6E054-2C21-435E-A35F-A7BD5F724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ACCF77-89BB-4059-8837-D800B486F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718B5-A95A-41FF-B290-C70A107B2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CE584-04E6-4B34-B0B7-228A6C861661}" type="datetimeFigureOut">
              <a:rPr lang="en-AU" smtClean="0"/>
              <a:t>9/10/2020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ADF09-A999-4F95-8579-6CFBB9518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4E4B-4A24-44A2-A7D2-0F26B458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9E1A-F70E-4921-B8B1-E8785031F1B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3136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811378-2277-4120-8EBA-7C25079A0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C3A06-E849-4C89-A982-5A0EA7AE5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3E1FE-1EE4-4FEE-A940-42E7586B3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CE584-04E6-4B34-B0B7-228A6C861661}" type="datetimeFigureOut">
              <a:rPr lang="en-AU" smtClean="0"/>
              <a:t>9/10/2020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D7DC8-8048-40DF-91C5-207A2258C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C79BE-71C7-4777-A07F-14197B53E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C9E1A-F70E-4921-B8B1-E8785031F1B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25294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6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AF2BB-B2C3-4F04-B806-683755B33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AU" sz="5200" dirty="0"/>
              <a:t>Suicide and Health Expenditure</a:t>
            </a:r>
            <a:br>
              <a:rPr lang="en-AU" sz="4800" dirty="0"/>
            </a:br>
            <a:br>
              <a:rPr lang="en-AU" sz="3400" i="1" dirty="0"/>
            </a:br>
            <a:r>
              <a:rPr lang="en-AU" sz="3400" i="1" dirty="0"/>
              <a:t>Is there are a relationship between how much countries spend on health and suicide rates?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64727-F3F6-4583-8DA4-9BBCB690D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 fontScale="25000" lnSpcReduction="20000"/>
          </a:bodyPr>
          <a:lstStyle/>
          <a:p>
            <a:endParaRPr lang="en-AU" sz="700" dirty="0"/>
          </a:p>
          <a:p>
            <a:endParaRPr lang="en-AU" sz="700" dirty="0"/>
          </a:p>
          <a:p>
            <a:r>
              <a:rPr lang="en-AU" sz="9600" b="1" dirty="0"/>
              <a:t>Justin Field,   Sherry Javid  and  Shona Critch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686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0CEA92-8320-4CB3-9560-F63F48DC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1325563"/>
          </a:xfrm>
        </p:spPr>
        <p:txBody>
          <a:bodyPr/>
          <a:lstStyle/>
          <a:p>
            <a:r>
              <a:rPr lang="en-AU" dirty="0"/>
              <a:t>Linear Regression Analysis – Country Subsets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412D2-0A7F-463A-9912-C9F898318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1531" y="882254"/>
            <a:ext cx="5157787" cy="823912"/>
          </a:xfrm>
        </p:spPr>
        <p:txBody>
          <a:bodyPr/>
          <a:lstStyle/>
          <a:p>
            <a:pPr algn="ctr"/>
            <a:r>
              <a:rPr lang="en-AU" dirty="0"/>
              <a:t>Developed Countries</a:t>
            </a:r>
          </a:p>
        </p:txBody>
      </p:sp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A54CC6D0-1EEA-4C1C-8EA1-70AF5423BC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" t="8703" r="9241" b="4610"/>
          <a:stretch/>
        </p:blipFill>
        <p:spPr>
          <a:xfrm>
            <a:off x="700291" y="1933575"/>
            <a:ext cx="5165691" cy="425608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CD563F-9981-4989-961F-33E1CB019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882254"/>
            <a:ext cx="5183188" cy="823912"/>
          </a:xfrm>
        </p:spPr>
        <p:txBody>
          <a:bodyPr/>
          <a:lstStyle/>
          <a:p>
            <a:pPr algn="ctr"/>
            <a:r>
              <a:rPr lang="en-AU" dirty="0"/>
              <a:t>Developing Countries</a:t>
            </a:r>
          </a:p>
        </p:txBody>
      </p:sp>
      <p:pic>
        <p:nvPicPr>
          <p:cNvPr id="12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D1CE9816-CC1B-48EB-BE38-845BDC817FB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" t="8700" r="7829" b="4353"/>
          <a:stretch/>
        </p:blipFill>
        <p:spPr>
          <a:xfrm>
            <a:off x="6326020" y="1933575"/>
            <a:ext cx="5302011" cy="42560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E6F2FD-9C9D-4D0E-93BD-92E07E766035}"/>
              </a:ext>
            </a:extLst>
          </p:cNvPr>
          <p:cNvSpPr txBox="1"/>
          <p:nvPr/>
        </p:nvSpPr>
        <p:spPr>
          <a:xfrm>
            <a:off x="3194359" y="2494625"/>
            <a:ext cx="212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= -0.146</a:t>
            </a:r>
          </a:p>
          <a:p>
            <a:r>
              <a:rPr lang="en-AU" dirty="0"/>
              <a:t>r</a:t>
            </a:r>
            <a:r>
              <a:rPr lang="en-AU" baseline="30000" dirty="0"/>
              <a:t>2</a:t>
            </a:r>
            <a:r>
              <a:rPr lang="en-AU" dirty="0"/>
              <a:t>= 0.0211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897D2C-FF3A-4481-A016-97475AF15044}"/>
              </a:ext>
            </a:extLst>
          </p:cNvPr>
          <p:cNvSpPr txBox="1"/>
          <p:nvPr/>
        </p:nvSpPr>
        <p:spPr>
          <a:xfrm>
            <a:off x="9632271" y="2413795"/>
            <a:ext cx="212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= 0.139</a:t>
            </a:r>
          </a:p>
          <a:p>
            <a:r>
              <a:rPr lang="en-AU" dirty="0"/>
              <a:t>r</a:t>
            </a:r>
            <a:r>
              <a:rPr lang="en-AU" baseline="30000" dirty="0"/>
              <a:t>2</a:t>
            </a:r>
            <a:r>
              <a:rPr lang="en-AU" dirty="0"/>
              <a:t>= 0.0194</a:t>
            </a:r>
          </a:p>
        </p:txBody>
      </p:sp>
    </p:spTree>
    <p:extLst>
      <p:ext uri="{BB962C8B-B14F-4D97-AF65-F5344CB8AC3E}">
        <p14:creationId xmlns:p14="http://schemas.microsoft.com/office/powerpoint/2010/main" val="3921144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594706B2-F814-4CE5-9961-52880B8E5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0B41F-7FFA-468D-87F0-817AE63A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4800" dirty="0"/>
            </a:br>
            <a:r>
              <a:rPr lang="en-US" sz="4800" b="1" dirty="0"/>
              <a:t>Questions?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EE7376-8506-4A03-A937-AC929574A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53" t="35464" r="12692" b="44014"/>
          <a:stretch/>
        </p:blipFill>
        <p:spPr>
          <a:xfrm>
            <a:off x="188165" y="5802923"/>
            <a:ext cx="2124221" cy="74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00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30E921-EF3A-4CBA-A763-1C3B76641CE0}"/>
              </a:ext>
            </a:extLst>
          </p:cNvPr>
          <p:cNvSpPr txBox="1"/>
          <p:nvPr/>
        </p:nvSpPr>
        <p:spPr>
          <a:xfrm>
            <a:off x="1219200" y="933848"/>
            <a:ext cx="9753600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C7096D-39DE-49E9-91C0-7367B26FF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68" t="26655" r="14955" b="9504"/>
          <a:stretch/>
        </p:blipFill>
        <p:spPr>
          <a:xfrm>
            <a:off x="1524000" y="58734"/>
            <a:ext cx="8878386" cy="67405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67871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DF86-5D5F-4309-B698-9ACCD70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What does the data describe?</a:t>
            </a:r>
            <a:br>
              <a:rPr lang="en-AU" dirty="0"/>
            </a:br>
            <a:br>
              <a:rPr lang="en-AU" sz="1800" dirty="0"/>
            </a:br>
            <a:endParaRPr lang="en-AU" sz="1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6226AF-37C0-451D-A390-0A355EBCB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2" t="33990" r="26371" b="28774"/>
          <a:stretch/>
        </p:blipFill>
        <p:spPr>
          <a:xfrm>
            <a:off x="435429" y="1844842"/>
            <a:ext cx="7140169" cy="2919663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E4AF3EA-4AC3-4474-80DF-5EF7FBBF5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27" t="24357" r="42952" b="16608"/>
          <a:stretch/>
        </p:blipFill>
        <p:spPr>
          <a:xfrm>
            <a:off x="7497898" y="645190"/>
            <a:ext cx="4455084" cy="270223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57338AF-82DC-43D0-9AA7-FFE160AA5DB9}"/>
              </a:ext>
            </a:extLst>
          </p:cNvPr>
          <p:cNvSpPr/>
          <p:nvPr/>
        </p:nvSpPr>
        <p:spPr>
          <a:xfrm>
            <a:off x="4005513" y="3112167"/>
            <a:ext cx="1106905" cy="3850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E1F7566-430E-4E9C-9C19-47B5F5B3B257}"/>
              </a:ext>
            </a:extLst>
          </p:cNvPr>
          <p:cNvSpPr/>
          <p:nvPr/>
        </p:nvSpPr>
        <p:spPr>
          <a:xfrm>
            <a:off x="6096000" y="4379491"/>
            <a:ext cx="1106905" cy="3850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02F24F-0E40-4C12-B3A7-982996A0FE6A}"/>
              </a:ext>
            </a:extLst>
          </p:cNvPr>
          <p:cNvSpPr/>
          <p:nvPr/>
        </p:nvSpPr>
        <p:spPr>
          <a:xfrm>
            <a:off x="6155155" y="3116177"/>
            <a:ext cx="1106905" cy="3850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BD5E84-7575-471C-9554-D96353C9DAF9}"/>
              </a:ext>
            </a:extLst>
          </p:cNvPr>
          <p:cNvSpPr/>
          <p:nvPr/>
        </p:nvSpPr>
        <p:spPr>
          <a:xfrm>
            <a:off x="4024563" y="4379492"/>
            <a:ext cx="1106905" cy="3850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2474A7-2A72-403D-88CF-257FF5AC85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1" t="21639" r="42427" b="17880"/>
          <a:stretch/>
        </p:blipFill>
        <p:spPr>
          <a:xfrm>
            <a:off x="7718800" y="4062608"/>
            <a:ext cx="4234182" cy="2666196"/>
          </a:xfrm>
          <a:prstGeom prst="rect">
            <a:avLst/>
          </a:prstGeom>
        </p:spPr>
      </p:pic>
      <p:sp>
        <p:nvSpPr>
          <p:cNvPr id="19" name="Arrow: Left 18">
            <a:extLst>
              <a:ext uri="{FF2B5EF4-FFF2-40B4-BE49-F238E27FC236}">
                <a16:creationId xmlns:a16="http://schemas.microsoft.com/office/drawing/2014/main" id="{55C96976-1D11-4B13-BB50-1B8CD746AFB3}"/>
              </a:ext>
            </a:extLst>
          </p:cNvPr>
          <p:cNvSpPr/>
          <p:nvPr/>
        </p:nvSpPr>
        <p:spPr>
          <a:xfrm>
            <a:off x="8229599" y="4164968"/>
            <a:ext cx="310531" cy="21452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B97711-C12B-4806-9D27-61F27192783C}"/>
              </a:ext>
            </a:extLst>
          </p:cNvPr>
          <p:cNvSpPr txBox="1"/>
          <p:nvPr/>
        </p:nvSpPr>
        <p:spPr>
          <a:xfrm>
            <a:off x="8033188" y="199813"/>
            <a:ext cx="3919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Health Expenditure Medians by Country : 2006 to 2015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D806EF-349F-4BF1-B19F-2D7FE97A7E66}"/>
              </a:ext>
            </a:extLst>
          </p:cNvPr>
          <p:cNvSpPr txBox="1"/>
          <p:nvPr/>
        </p:nvSpPr>
        <p:spPr>
          <a:xfrm>
            <a:off x="8110004" y="3361649"/>
            <a:ext cx="3451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Suicide Rate Medians by Country: 2006 to 2015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B2CAFF-DA12-4487-9AE7-7967BC340CA3}"/>
              </a:ext>
            </a:extLst>
          </p:cNvPr>
          <p:cNvCxnSpPr>
            <a:cxnSpLocks/>
          </p:cNvCxnSpPr>
          <p:nvPr/>
        </p:nvCxnSpPr>
        <p:spPr>
          <a:xfrm>
            <a:off x="9835891" y="1277762"/>
            <a:ext cx="0" cy="146193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row: Left 26">
            <a:extLst>
              <a:ext uri="{FF2B5EF4-FFF2-40B4-BE49-F238E27FC236}">
                <a16:creationId xmlns:a16="http://schemas.microsoft.com/office/drawing/2014/main" id="{EBF64261-C40D-441C-BC57-4AEFC39DED9D}"/>
              </a:ext>
            </a:extLst>
          </p:cNvPr>
          <p:cNvSpPr/>
          <p:nvPr/>
        </p:nvSpPr>
        <p:spPr>
          <a:xfrm>
            <a:off x="9407441" y="1545077"/>
            <a:ext cx="310531" cy="21452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48C12FE5-708D-4F79-A627-BE91928CC835}"/>
              </a:ext>
            </a:extLst>
          </p:cNvPr>
          <p:cNvSpPr/>
          <p:nvPr/>
        </p:nvSpPr>
        <p:spPr>
          <a:xfrm rot="10800000">
            <a:off x="9932743" y="1791248"/>
            <a:ext cx="308834" cy="25132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4C59D9-7CF0-4FB9-BCB4-E96DE07144EC}"/>
              </a:ext>
            </a:extLst>
          </p:cNvPr>
          <p:cNvSpPr txBox="1"/>
          <p:nvPr/>
        </p:nvSpPr>
        <p:spPr>
          <a:xfrm>
            <a:off x="9809129" y="2020623"/>
            <a:ext cx="13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Developing?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BC3367-DADC-421C-A950-6A1A0B733F88}"/>
              </a:ext>
            </a:extLst>
          </p:cNvPr>
          <p:cNvSpPr txBox="1"/>
          <p:nvPr/>
        </p:nvSpPr>
        <p:spPr>
          <a:xfrm>
            <a:off x="8540130" y="1183532"/>
            <a:ext cx="1300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Developed?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22CD15-AA44-4951-B303-B562A3CD5E33}"/>
              </a:ext>
            </a:extLst>
          </p:cNvPr>
          <p:cNvSpPr txBox="1"/>
          <p:nvPr/>
        </p:nvSpPr>
        <p:spPr>
          <a:xfrm>
            <a:off x="8524984" y="4104255"/>
            <a:ext cx="96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Lithuania</a:t>
            </a:r>
          </a:p>
        </p:txBody>
      </p:sp>
    </p:spTree>
    <p:extLst>
      <p:ext uri="{BB962C8B-B14F-4D97-AF65-F5344CB8AC3E}">
        <p14:creationId xmlns:p14="http://schemas.microsoft.com/office/powerpoint/2010/main" val="1443651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EB5E-DEA8-44A5-BC4F-3719ED6C0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How similar are the top and bottom 5 countries?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D73373F-1DC3-4A1F-909F-273DEF716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642" r="59775" b="38762"/>
          <a:stretch/>
        </p:blipFill>
        <p:spPr>
          <a:xfrm>
            <a:off x="833187" y="2181307"/>
            <a:ext cx="5663846" cy="3767997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3D291F74-4020-459A-8AB0-7F298917E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" t="13582" r="59985" b="39136"/>
          <a:stretch/>
        </p:blipFill>
        <p:spPr>
          <a:xfrm>
            <a:off x="6726635" y="2181307"/>
            <a:ext cx="5241247" cy="392925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086520B-BE30-4F70-A88E-B10421B75E00}"/>
              </a:ext>
            </a:extLst>
          </p:cNvPr>
          <p:cNvSpPr/>
          <p:nvPr/>
        </p:nvSpPr>
        <p:spPr>
          <a:xfrm>
            <a:off x="3796966" y="2711116"/>
            <a:ext cx="1106905" cy="12512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695074-4CF8-4176-B751-83D22D723830}"/>
              </a:ext>
            </a:extLst>
          </p:cNvPr>
          <p:cNvSpPr/>
          <p:nvPr/>
        </p:nvSpPr>
        <p:spPr>
          <a:xfrm>
            <a:off x="7862637" y="2711116"/>
            <a:ext cx="1106905" cy="152399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41805D2-94DB-4998-9FEF-C1595024ECE7}"/>
              </a:ext>
            </a:extLst>
          </p:cNvPr>
          <p:cNvSpPr/>
          <p:nvPr/>
        </p:nvSpPr>
        <p:spPr>
          <a:xfrm>
            <a:off x="8969542" y="4961381"/>
            <a:ext cx="593558" cy="9879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EDA706-8402-44DE-8F07-1D999BE72DB3}"/>
              </a:ext>
            </a:extLst>
          </p:cNvPr>
          <p:cNvSpPr/>
          <p:nvPr/>
        </p:nvSpPr>
        <p:spPr>
          <a:xfrm>
            <a:off x="11057021" y="4961380"/>
            <a:ext cx="593558" cy="98792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9CECC1-402D-46D9-A2C8-867B3A1630C5}"/>
              </a:ext>
            </a:extLst>
          </p:cNvPr>
          <p:cNvSpPr/>
          <p:nvPr/>
        </p:nvSpPr>
        <p:spPr>
          <a:xfrm>
            <a:off x="5386117" y="4696686"/>
            <a:ext cx="593558" cy="98792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2792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5D12-3216-40D1-B64E-2BDFE0A4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037" y="6559"/>
            <a:ext cx="10464471" cy="1325563"/>
          </a:xfrm>
        </p:spPr>
        <p:txBody>
          <a:bodyPr>
            <a:normAutofit/>
          </a:bodyPr>
          <a:lstStyle/>
          <a:p>
            <a:r>
              <a:rPr lang="en-AU" dirty="0"/>
              <a:t>What about IMF groups and over time?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21A8E-D3B0-48B6-9B00-396B47379759}"/>
              </a:ext>
            </a:extLst>
          </p:cNvPr>
          <p:cNvSpPr txBox="1"/>
          <p:nvPr/>
        </p:nvSpPr>
        <p:spPr>
          <a:xfrm>
            <a:off x="6492781" y="4841701"/>
            <a:ext cx="511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1">
                    <a:lumMod val="75000"/>
                  </a:schemeClr>
                </a:solidFill>
              </a:rPr>
              <a:t>Developed </a:t>
            </a:r>
            <a:r>
              <a:rPr lang="en-AU" dirty="0"/>
              <a:t>=Higher suicide rate of the two groups, and increasing spend on health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A8209-EC84-4A23-9011-1A2E058DCC01}"/>
              </a:ext>
            </a:extLst>
          </p:cNvPr>
          <p:cNvSpPr txBox="1"/>
          <p:nvPr/>
        </p:nvSpPr>
        <p:spPr>
          <a:xfrm>
            <a:off x="6492781" y="5652868"/>
            <a:ext cx="4215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C000"/>
                </a:solidFill>
              </a:rPr>
              <a:t>Developing</a:t>
            </a:r>
            <a:r>
              <a:rPr lang="en-AU" dirty="0"/>
              <a:t> = lower and more variant </a:t>
            </a:r>
          </a:p>
          <a:p>
            <a:r>
              <a:rPr lang="en-AU" dirty="0"/>
              <a:t>Median suicide rates and steady low spend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1BAC784-8C51-47B8-954B-4006255F2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58" t="38907" r="38990" b="18446"/>
          <a:stretch/>
        </p:blipFill>
        <p:spPr>
          <a:xfrm>
            <a:off x="925745" y="3592631"/>
            <a:ext cx="5272810" cy="31724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BD72C5-9C55-4D38-8332-EF44FA2965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46" t="43979" r="38702" b="12033"/>
          <a:stretch/>
        </p:blipFill>
        <p:spPr>
          <a:xfrm>
            <a:off x="6495044" y="1369968"/>
            <a:ext cx="5272810" cy="32722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68C5EF-EABF-4527-B616-6CF6761813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46" t="34145" r="38822" b="28058"/>
          <a:stretch/>
        </p:blipFill>
        <p:spPr>
          <a:xfrm>
            <a:off x="1202642" y="936291"/>
            <a:ext cx="4719015" cy="255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79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1E67BEFF-12D3-0E45-ACB0-B51DF38EA7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0" r="477" b="-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0BA43FCC-8452-524E-AB82-246567A94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0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79385-FF17-4909-A940-22C8F54E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Health Expenditure (Left)</a:t>
            </a:r>
            <a:b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VS </a:t>
            </a:r>
            <a:b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Suicide Rate (Right)</a:t>
            </a:r>
          </a:p>
        </p:txBody>
      </p:sp>
    </p:spTree>
    <p:extLst>
      <p:ext uri="{BB962C8B-B14F-4D97-AF65-F5344CB8AC3E}">
        <p14:creationId xmlns:p14="http://schemas.microsoft.com/office/powerpoint/2010/main" val="1236236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9385-FF17-4909-A940-22C8F54E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610024"/>
            <a:ext cx="3058621" cy="14570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– Developing countries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9DF097-B944-4C38-91F3-D0A5AD4AF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(Health expenditure (per capita) (Left)</a:t>
            </a:r>
          </a:p>
          <a:p>
            <a:pPr marL="0" indent="0">
              <a:buNone/>
            </a:pPr>
            <a:r>
              <a:rPr lang="en-US" sz="2000" dirty="0"/>
              <a:t> vs </a:t>
            </a:r>
          </a:p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Number of suicides (per 100,000 people) – developing  (Right)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741EFBC5-6480-B34A-9011-0E4FC3E4D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1" r="932" b="2"/>
          <a:stretch/>
        </p:blipFill>
        <p:spPr>
          <a:xfrm>
            <a:off x="4636963" y="10"/>
            <a:ext cx="7555037" cy="3383270"/>
          </a:xfrm>
          <a:prstGeom prst="rect">
            <a:avLst/>
          </a:prstGeom>
        </p:spPr>
      </p:pic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5153AF8F-E91C-504C-946D-56B671BAB3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4" r="962" b="1"/>
          <a:stretch/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93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9385-FF17-4909-A940-22C8F54E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610024"/>
            <a:ext cx="3181583" cy="1457002"/>
          </a:xfrm>
        </p:spPr>
        <p:txBody>
          <a:bodyPr anchor="b">
            <a:normAutofit/>
          </a:bodyPr>
          <a:lstStyle/>
          <a:p>
            <a:r>
              <a:rPr lang="en-US" sz="2800" dirty="0"/>
              <a:t>Developed countries</a:t>
            </a:r>
            <a:br>
              <a:rPr lang="en-US" sz="2800" dirty="0"/>
            </a:br>
            <a:endParaRPr lang="en-AU" sz="25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B33E604-8A47-4326-B319-F7B73798B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r>
              <a:rPr lang="en-AU" sz="2000" dirty="0"/>
              <a:t>Health expenditure (per capita)</a:t>
            </a:r>
          </a:p>
          <a:p>
            <a:r>
              <a:rPr lang="en-AU" sz="2000" dirty="0"/>
              <a:t>VS</a:t>
            </a:r>
          </a:p>
          <a:p>
            <a:r>
              <a:rPr lang="en-AU" sz="2000" dirty="0"/>
              <a:t>number of suicides (per 100,000 people)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D62ABB-6398-6F4F-8694-29DC40F64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9" r="6359"/>
          <a:stretch/>
        </p:blipFill>
        <p:spPr>
          <a:xfrm>
            <a:off x="4636963" y="14143"/>
            <a:ext cx="7555037" cy="3383270"/>
          </a:xfrm>
          <a:prstGeom prst="rect">
            <a:avLst/>
          </a:prstGeom>
        </p:spPr>
      </p:pic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D69242CF-A7BE-FA42-86E9-D181830EC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5" r="1" b="1"/>
          <a:stretch/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14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D40E3B-9FAD-4008-B871-DBFA6C1D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773" y="141191"/>
            <a:ext cx="10638453" cy="1325563"/>
          </a:xfrm>
        </p:spPr>
        <p:txBody>
          <a:bodyPr/>
          <a:lstStyle/>
          <a:p>
            <a:r>
              <a:rPr lang="en-AU" dirty="0"/>
              <a:t>Linear Regression Analysis – Complete Dataset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9EA8AE05-05F0-484D-8B0C-82BAE94F4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5" t="8312" r="9444" b="5175"/>
          <a:stretch/>
        </p:blipFill>
        <p:spPr>
          <a:xfrm>
            <a:off x="2584578" y="1334278"/>
            <a:ext cx="6568753" cy="5456959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7D911-BF70-48E9-9240-A81C9AB8DD1E}"/>
              </a:ext>
            </a:extLst>
          </p:cNvPr>
          <p:cNvSpPr txBox="1"/>
          <p:nvPr/>
        </p:nvSpPr>
        <p:spPr>
          <a:xfrm>
            <a:off x="6161103" y="2112885"/>
            <a:ext cx="212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= 0.132</a:t>
            </a:r>
          </a:p>
          <a:p>
            <a:r>
              <a:rPr lang="en-AU" dirty="0"/>
              <a:t>r</a:t>
            </a:r>
            <a:r>
              <a:rPr lang="en-AU" baseline="30000" dirty="0"/>
              <a:t>2</a:t>
            </a:r>
            <a:r>
              <a:rPr lang="en-AU" dirty="0"/>
              <a:t>= 0.0173</a:t>
            </a:r>
          </a:p>
        </p:txBody>
      </p:sp>
    </p:spTree>
    <p:extLst>
      <p:ext uri="{BB962C8B-B14F-4D97-AF65-F5344CB8AC3E}">
        <p14:creationId xmlns:p14="http://schemas.microsoft.com/office/powerpoint/2010/main" val="3956025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206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Suicide and Health Expenditure  Is there are a relationship between how much countries spend on health and suicide rates?</vt:lpstr>
      <vt:lpstr>PowerPoint Presentation</vt:lpstr>
      <vt:lpstr>What does the data describe?  </vt:lpstr>
      <vt:lpstr>How similar are the top and bottom 5 countries? </vt:lpstr>
      <vt:lpstr>What about IMF groups and over time?</vt:lpstr>
      <vt:lpstr>Median Health Expenditure (Left) VS  Median Suicide Rate (Right)</vt:lpstr>
      <vt:lpstr>– Developing countries</vt:lpstr>
      <vt:lpstr>Developed countries </vt:lpstr>
      <vt:lpstr>Linear Regression Analysis – Complete Dataset</vt:lpstr>
      <vt:lpstr>Linear Regression Analysis – Country Subsets</vt:lpstr>
      <vt:lpstr>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Suicide and Health Expenditure  Is there are a relationship between how much countries spend on health and suicide rates?</dc:title>
  <dc:creator>Shona Critch</dc:creator>
  <cp:lastModifiedBy>Shona Critch</cp:lastModifiedBy>
  <cp:revision>3</cp:revision>
  <dcterms:created xsi:type="dcterms:W3CDTF">2020-10-09T11:53:42Z</dcterms:created>
  <dcterms:modified xsi:type="dcterms:W3CDTF">2020-10-09T12:06:16Z</dcterms:modified>
</cp:coreProperties>
</file>